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  <p:sldId id="268" r:id="rId10"/>
    <p:sldId id="260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9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115F16-AB61-432E-8701-2F2F2BD4BA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EBDFF2-F63D-4751-8C97-36C43169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15F16-AB61-432E-8701-2F2F2BD4BA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DFF2-F63D-4751-8C97-36C43169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15F16-AB61-432E-8701-2F2F2BD4BA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DFF2-F63D-4751-8C97-36C43169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15F16-AB61-432E-8701-2F2F2BD4BA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DFF2-F63D-4751-8C97-36C431697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15F16-AB61-432E-8701-2F2F2BD4BA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DFF2-F63D-4751-8C97-36C431697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15F16-AB61-432E-8701-2F2F2BD4BA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DFF2-F63D-4751-8C97-36C431697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15F16-AB61-432E-8701-2F2F2BD4BA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DFF2-F63D-4751-8C97-36C43169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15F16-AB61-432E-8701-2F2F2BD4BA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DFF2-F63D-4751-8C97-36C431697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115F16-AB61-432E-8701-2F2F2BD4BA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DFF2-F63D-4751-8C97-36C43169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115F16-AB61-432E-8701-2F2F2BD4BA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BDFF2-F63D-4751-8C97-36C43169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115F16-AB61-432E-8701-2F2F2BD4BA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EBDFF2-F63D-4751-8C97-36C4316972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115F16-AB61-432E-8701-2F2F2BD4BA4D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EBDFF2-F63D-4751-8C97-36C431697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Other </a:t>
            </a:r>
            <a:br>
              <a:rPr lang="en-US" dirty="0" smtClean="0"/>
            </a:br>
            <a:r>
              <a:rPr lang="en-US" dirty="0" smtClean="0"/>
              <a:t>Punctuation Marks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CCU Writing Center</a:t>
            </a:r>
            <a:endParaRPr lang="en-US" dirty="0"/>
          </a:p>
        </p:txBody>
      </p:sp>
      <p:pic>
        <p:nvPicPr>
          <p:cNvPr id="7" name="~PP731.WAV">
            <a:hlinkClick r:id="" action="ppaction://media"/>
          </p:cNvPr>
          <p:cNvPicPr>
            <a:picLocks noRot="1" noChangeAspect="1"/>
          </p:cNvPicPr>
          <p:nvPr>
            <a:wavAudioFile r:embed="rId1" name="~PP731.WAV"/>
          </p:nvPr>
        </p:nvPicPr>
        <p:blipFill>
          <a:blip r:embed="rId3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Original quotation: </a:t>
            </a:r>
          </a:p>
          <a:p>
            <a:pPr indent="0">
              <a:buNone/>
            </a:pPr>
            <a:r>
              <a:rPr lang="en-US" dirty="0" smtClean="0"/>
              <a:t>“</a:t>
            </a:r>
            <a:r>
              <a:rPr lang="en-US" sz="2000" dirty="0" smtClean="0"/>
              <a:t>Until the latest of our world conflicts, the United States had no armaments industry. American makers of plowshares could, with time and as required, make swords as well.” </a:t>
            </a:r>
          </a:p>
          <a:p>
            <a:pPr>
              <a:buNone/>
            </a:pPr>
            <a:r>
              <a:rPr lang="en-US" sz="2000" dirty="0" smtClean="0"/>
              <a:t>		(Eisenhower’s farewell speech, Jan. 1961)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800" dirty="0" smtClean="0"/>
              <a:t>With ellipsis points to eliminate some words: </a:t>
            </a:r>
          </a:p>
          <a:p>
            <a:pPr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In his famous farewell speech, President Eisenhower said that, before World War II, “American makers of plowshares could […] make swords as well.”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Ellipsis Points</a:t>
            </a:r>
            <a:endParaRPr lang="en-US" dirty="0"/>
          </a:p>
        </p:txBody>
      </p:sp>
      <p:pic>
        <p:nvPicPr>
          <p:cNvPr id="6" name="~PP3025.WAV">
            <a:hlinkClick r:id="" action="ppaction://media"/>
          </p:cNvPr>
          <p:cNvPicPr>
            <a:picLocks noRot="1" noChangeAspect="1"/>
          </p:cNvPicPr>
          <p:nvPr>
            <a:wavAudioFile r:embed="rId2" name="~PP3025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1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481328"/>
            <a:ext cx="73152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Writing Center</a:t>
            </a:r>
          </a:p>
          <a:p>
            <a:pPr>
              <a:buNone/>
            </a:pPr>
            <a:r>
              <a:rPr lang="en-US" dirty="0" smtClean="0"/>
              <a:t>Prince 209</a:t>
            </a:r>
          </a:p>
          <a:p>
            <a:pPr>
              <a:buNone/>
            </a:pPr>
            <a:r>
              <a:rPr lang="en-US" dirty="0" smtClean="0"/>
              <a:t>(843) 349-2937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~PP828.WAV">
            <a:hlinkClick r:id="" action="ppaction://media"/>
          </p:cNvPr>
          <p:cNvPicPr>
            <a:picLocks noRot="1" noChangeAspect="1"/>
          </p:cNvPicPr>
          <p:nvPr>
            <a:wavAudioFile r:embed="rId1" name="~PP828.WAV"/>
          </p:nvPr>
        </p:nvPicPr>
        <p:blipFill>
          <a:blip r:embed="rId3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PART II:</a:t>
            </a:r>
          </a:p>
          <a:p>
            <a:r>
              <a:rPr lang="en-US" dirty="0" smtClean="0"/>
              <a:t>Colons</a:t>
            </a:r>
          </a:p>
          <a:p>
            <a:r>
              <a:rPr lang="en-US" dirty="0" smtClean="0"/>
              <a:t>Quotation Marks</a:t>
            </a:r>
          </a:p>
          <a:p>
            <a:r>
              <a:rPr lang="en-US" dirty="0" smtClean="0"/>
              <a:t>Ellipsis Points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mtClean="0"/>
              <a:t>PART I:</a:t>
            </a:r>
            <a:endParaRPr lang="en-US" dirty="0" smtClean="0"/>
          </a:p>
          <a:p>
            <a:r>
              <a:rPr lang="en-US" dirty="0" smtClean="0"/>
              <a:t>Periods</a:t>
            </a:r>
          </a:p>
          <a:p>
            <a:r>
              <a:rPr lang="en-US" dirty="0" smtClean="0"/>
              <a:t>Question Marks</a:t>
            </a:r>
          </a:p>
          <a:p>
            <a:r>
              <a:rPr lang="en-US" dirty="0" smtClean="0"/>
              <a:t>Semicolons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punctuation marks?</a:t>
            </a:r>
            <a:endParaRPr lang="en-US" dirty="0"/>
          </a:p>
        </p:txBody>
      </p:sp>
      <p:pic>
        <p:nvPicPr>
          <p:cNvPr id="8" name="~PP1271.WAV">
            <a:hlinkClick r:id="" action="ppaction://media"/>
          </p:cNvPr>
          <p:cNvPicPr>
            <a:picLocks noRot="1" noChangeAspect="1"/>
          </p:cNvPicPr>
          <p:nvPr>
            <a:wavAudioFile r:embed="rId2" name="~PP1271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uses</a:t>
            </a:r>
          </a:p>
          <a:p>
            <a:pPr lvl="1"/>
            <a:r>
              <a:rPr lang="en-US" dirty="0" smtClean="0"/>
              <a:t>To introduce a list (sometimes)</a:t>
            </a:r>
          </a:p>
          <a:p>
            <a:pPr lvl="1"/>
            <a:r>
              <a:rPr lang="en-US" dirty="0" smtClean="0"/>
              <a:t>To introduce an appositive (sometimes)</a:t>
            </a:r>
          </a:p>
          <a:p>
            <a:pPr lvl="1"/>
            <a:r>
              <a:rPr lang="en-US" dirty="0" smtClean="0"/>
              <a:t>To introduce a quotation (sometimes)</a:t>
            </a:r>
          </a:p>
          <a:p>
            <a:pPr lvl="1"/>
            <a:r>
              <a:rPr lang="en-US" dirty="0" smtClean="0"/>
              <a:t>To connect two independent clauses (rarely)</a:t>
            </a:r>
          </a:p>
          <a:p>
            <a:r>
              <a:rPr lang="en-US" dirty="0" smtClean="0"/>
              <a:t>Be careful with colons.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Colons</a:t>
            </a:r>
            <a:endParaRPr lang="en-US" dirty="0"/>
          </a:p>
        </p:txBody>
      </p:sp>
      <p:pic>
        <p:nvPicPr>
          <p:cNvPr id="7" name="~PP885.WAV">
            <a:hlinkClick r:id="" action="ppaction://media"/>
          </p:cNvPr>
          <p:cNvPicPr>
            <a:picLocks noRot="1" noChangeAspect="1"/>
          </p:cNvPicPr>
          <p:nvPr>
            <a:wavAudioFile r:embed="rId2" name="~PP885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7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OK: </a:t>
            </a:r>
            <a:r>
              <a:rPr lang="en-US" dirty="0" smtClean="0">
                <a:solidFill>
                  <a:srgbClr val="00B050"/>
                </a:solidFill>
              </a:rPr>
              <a:t>I need to take four tools with me: a hammer, a saw, a drill, and a sander.</a:t>
            </a:r>
          </a:p>
          <a:p>
            <a:r>
              <a:rPr lang="en-US" dirty="0" smtClean="0"/>
              <a:t>OK: </a:t>
            </a:r>
            <a:r>
              <a:rPr lang="en-US" dirty="0" smtClean="0">
                <a:solidFill>
                  <a:srgbClr val="00B050"/>
                </a:solidFill>
              </a:rPr>
              <a:t>The shipment was missing the following items: two erasers, four boxes of pencils, and three staplers.</a:t>
            </a:r>
          </a:p>
          <a:p>
            <a:r>
              <a:rPr lang="en-US" dirty="0" smtClean="0"/>
              <a:t>NOT OK: </a:t>
            </a:r>
            <a:r>
              <a:rPr lang="en-US" dirty="0" smtClean="0">
                <a:solidFill>
                  <a:srgbClr val="C00000"/>
                </a:solidFill>
              </a:rPr>
              <a:t>I need to take several tools, including: a hammer, a saw, and a drill.</a:t>
            </a:r>
          </a:p>
          <a:p>
            <a:r>
              <a:rPr lang="en-US" dirty="0" smtClean="0"/>
              <a:t>NOT OK: </a:t>
            </a:r>
            <a:r>
              <a:rPr lang="en-US" dirty="0" smtClean="0">
                <a:solidFill>
                  <a:srgbClr val="C00000"/>
                </a:solidFill>
              </a:rPr>
              <a:t>The shipment was missing some items, for example: two erasers and four boxes of pencils.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 to introduce a list</a:t>
            </a:r>
            <a:endParaRPr lang="en-US" dirty="0"/>
          </a:p>
        </p:txBody>
      </p:sp>
      <p:pic>
        <p:nvPicPr>
          <p:cNvPr id="5" name="~PP2127.WAV">
            <a:hlinkClick r:id="" action="ppaction://media"/>
          </p:cNvPr>
          <p:cNvPicPr>
            <a:picLocks noRot="1" noChangeAspect="1"/>
          </p:cNvPicPr>
          <p:nvPr>
            <a:wavAudioFile r:embed="rId2" name="~PP2127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r>
              <a:rPr lang="en-US" dirty="0" smtClean="0"/>
              <a:t>OK: </a:t>
            </a:r>
            <a:r>
              <a:rPr lang="en-US" dirty="0" smtClean="0">
                <a:solidFill>
                  <a:srgbClr val="00B050"/>
                </a:solidFill>
              </a:rPr>
              <a:t>The mayor proposed the idea of local safety patrols: a program that required community members to monitor their own neighborhoods to prevent crime.</a:t>
            </a:r>
          </a:p>
          <a:p>
            <a:r>
              <a:rPr lang="en-US" dirty="0" smtClean="0"/>
              <a:t>ALSO OK:</a:t>
            </a:r>
            <a:r>
              <a:rPr lang="en-US" dirty="0" smtClean="0">
                <a:solidFill>
                  <a:srgbClr val="00B050"/>
                </a:solidFill>
              </a:rPr>
              <a:t> The mayor proposed the idea of local safety patrols, a program that required community members to monitor their own neighborhoods to prevent crime.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Both are ok, so use colons sparingly.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Colon to introduce an appositive</a:t>
            </a:r>
            <a:endParaRPr lang="en-US" dirty="0"/>
          </a:p>
        </p:txBody>
      </p:sp>
      <p:pic>
        <p:nvPicPr>
          <p:cNvPr id="4" name="~PP3497.WAV">
            <a:hlinkClick r:id="" action="ppaction://media"/>
          </p:cNvPr>
          <p:cNvPicPr>
            <a:picLocks noRot="1" noChangeAspect="1"/>
          </p:cNvPicPr>
          <p:nvPr>
            <a:wavAudioFile r:embed="rId2" name="~PP3497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18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OK: </a:t>
            </a:r>
            <a:r>
              <a:rPr lang="en-US" dirty="0" smtClean="0">
                <a:solidFill>
                  <a:srgbClr val="00B050"/>
                </a:solidFill>
              </a:rPr>
              <a:t>The principal warned the graduating seniors to be careful on their senior trips: “Don’t ruin your life with a silly mistake.”</a:t>
            </a:r>
          </a:p>
          <a:p>
            <a:r>
              <a:rPr lang="en-US" dirty="0" smtClean="0"/>
              <a:t>NOT OK: </a:t>
            </a:r>
            <a:r>
              <a:rPr lang="en-US" dirty="0" smtClean="0">
                <a:solidFill>
                  <a:srgbClr val="C00000"/>
                </a:solidFill>
              </a:rPr>
              <a:t>The principal told the students: “Don’t ruin your life with a silly mistake.”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In this first example, the words introducing the quotation form an independent clause. In this second, they do not.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Colon to introduce a quotation</a:t>
            </a:r>
            <a:endParaRPr lang="en-US" dirty="0"/>
          </a:p>
        </p:txBody>
      </p:sp>
      <p:pic>
        <p:nvPicPr>
          <p:cNvPr id="4" name="~PP4019.WAV">
            <a:hlinkClick r:id="" action="ppaction://media"/>
          </p:cNvPr>
          <p:cNvPicPr>
            <a:picLocks noRot="1" noChangeAspect="1"/>
          </p:cNvPicPr>
          <p:nvPr>
            <a:wavAudioFile r:embed="rId2" name="~PP4019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87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OK: </a:t>
            </a:r>
            <a:r>
              <a:rPr lang="en-US" dirty="0" smtClean="0">
                <a:solidFill>
                  <a:srgbClr val="00B050"/>
                </a:solidFill>
              </a:rPr>
              <a:t>The judge did not rule that the law was illegal: He simply required the state to provide evidence that the law was not being applied unfairly.</a:t>
            </a:r>
          </a:p>
          <a:p>
            <a:r>
              <a:rPr lang="en-US" dirty="0" smtClean="0"/>
              <a:t>NOT OK: </a:t>
            </a:r>
            <a:r>
              <a:rPr lang="en-US" dirty="0" smtClean="0">
                <a:solidFill>
                  <a:srgbClr val="C00000"/>
                </a:solidFill>
              </a:rPr>
              <a:t>The judge ruled only that the state must provide evidence that the law was not being applied unfairly: This ruling was a surprise to most observers.</a:t>
            </a:r>
          </a:p>
          <a:p>
            <a:r>
              <a:rPr lang="en-US" dirty="0" smtClean="0"/>
              <a:t>The difference? In the first example, the clause after the colon explains the first clause. In the second, it does not.</a:t>
            </a:r>
          </a:p>
          <a:p>
            <a:r>
              <a:rPr lang="en-US" dirty="0" smtClean="0"/>
              <a:t>PLEASE NOTE: In both examples, a period would be ok.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Colon to connect two </a:t>
            </a:r>
            <a:r>
              <a:rPr lang="en-US" dirty="0" err="1" smtClean="0"/>
              <a:t>ind</a:t>
            </a:r>
            <a:r>
              <a:rPr lang="en-US" dirty="0" smtClean="0"/>
              <a:t>. clauses </a:t>
            </a:r>
            <a:endParaRPr lang="en-US" dirty="0"/>
          </a:p>
        </p:txBody>
      </p:sp>
      <p:pic>
        <p:nvPicPr>
          <p:cNvPr id="4" name="~PP3254.WAV">
            <a:hlinkClick r:id="" action="ppaction://media"/>
          </p:cNvPr>
          <p:cNvPicPr>
            <a:picLocks noRot="1" noChangeAspect="1"/>
          </p:cNvPicPr>
          <p:nvPr>
            <a:wavAudioFile r:embed="rId2" name="~PP3254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1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r>
              <a:rPr lang="en-US" dirty="0" smtClean="0"/>
              <a:t>OK: </a:t>
            </a:r>
            <a:r>
              <a:rPr lang="en-US" dirty="0" smtClean="0">
                <a:solidFill>
                  <a:srgbClr val="00B050"/>
                </a:solidFill>
              </a:rPr>
              <a:t>Emily said, “I’m too tired to exercise today.”</a:t>
            </a:r>
          </a:p>
          <a:p>
            <a:r>
              <a:rPr lang="en-US" dirty="0" smtClean="0"/>
              <a:t>NOT OK: </a:t>
            </a:r>
            <a:r>
              <a:rPr lang="en-US" dirty="0" smtClean="0">
                <a:solidFill>
                  <a:srgbClr val="C00000"/>
                </a:solidFill>
              </a:rPr>
              <a:t>Emily says she “can’t exercise today because she is too tired.”</a:t>
            </a:r>
            <a:endParaRPr lang="en-US" dirty="0" smtClean="0"/>
          </a:p>
          <a:p>
            <a:r>
              <a:rPr lang="en-US" dirty="0" smtClean="0"/>
              <a:t>OK: </a:t>
            </a:r>
            <a:r>
              <a:rPr lang="en-US" dirty="0" smtClean="0">
                <a:solidFill>
                  <a:srgbClr val="00B050"/>
                </a:solidFill>
              </a:rPr>
              <a:t>In tomorrow’s literature class, we will be discussing Faulkner’s “A Rose for Emily.”</a:t>
            </a:r>
          </a:p>
          <a:p>
            <a:r>
              <a:rPr lang="en-US" dirty="0" smtClean="0"/>
              <a:t>NOT OK: </a:t>
            </a:r>
            <a:r>
              <a:rPr lang="en-US" dirty="0" smtClean="0">
                <a:solidFill>
                  <a:srgbClr val="C00000"/>
                </a:solidFill>
              </a:rPr>
              <a:t>In tomorrow’s literature class, we will be discussing Twain’s “Huckleberry Finn.”</a:t>
            </a:r>
          </a:p>
          <a:p>
            <a:r>
              <a:rPr lang="en-US" dirty="0" smtClean="0"/>
              <a:t>OK: </a:t>
            </a:r>
            <a:r>
              <a:rPr lang="en-US" dirty="0" smtClean="0">
                <a:solidFill>
                  <a:srgbClr val="00B050"/>
                </a:solidFill>
              </a:rPr>
              <a:t>Even in dictatorships, citizens usually have the right to “vote.”</a:t>
            </a:r>
          </a:p>
          <a:p>
            <a:r>
              <a:rPr lang="en-US" smtClean="0"/>
              <a:t>NOT </a:t>
            </a:r>
            <a:r>
              <a:rPr lang="en-US" dirty="0" smtClean="0"/>
              <a:t>OK: </a:t>
            </a:r>
            <a:r>
              <a:rPr lang="en-US" dirty="0" smtClean="0">
                <a:solidFill>
                  <a:srgbClr val="C00000"/>
                </a:solidFill>
              </a:rPr>
              <a:t>I am “very” happy we won the game.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Quotation Marks</a:t>
            </a:r>
            <a:endParaRPr lang="en-US" dirty="0"/>
          </a:p>
        </p:txBody>
      </p:sp>
      <p:pic>
        <p:nvPicPr>
          <p:cNvPr id="6" name="~PP1907.WAV">
            <a:hlinkClick r:id="" action="ppaction://media"/>
          </p:cNvPr>
          <p:cNvPicPr>
            <a:picLocks noRot="1" noChangeAspect="1"/>
          </p:cNvPicPr>
          <p:nvPr>
            <a:wavAudioFile r:embed="rId2" name="~PP1907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29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single quotation marks to indicate a quotation within another quotation that is enclosed in double quotation marks.</a:t>
            </a:r>
          </a:p>
          <a:p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	Marie said, “I told my father, ‘I am leaving for New York next month, whether you like it or not,’ and I have never regretted ignoring his advice to stay in Oklahoma.”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Quotations within quotations</a:t>
            </a:r>
            <a:endParaRPr lang="en-US" dirty="0"/>
          </a:p>
        </p:txBody>
      </p:sp>
      <p:pic>
        <p:nvPicPr>
          <p:cNvPr id="4" name="~PP2338.WAV">
            <a:hlinkClick r:id="" action="ppaction://media"/>
          </p:cNvPr>
          <p:cNvPicPr>
            <a:picLocks noRot="1" noChangeAspect="1"/>
          </p:cNvPicPr>
          <p:nvPr>
            <a:wavAudioFile r:embed="rId2" name="~PP2338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0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8|1.8|1.3|3.7|1|1.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2|2.1|1.8|12.6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9.3|14.8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26.4|1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9.8|3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29|30.6|2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0.3|24.6|33.9|21.2|4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7.4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2.6|13.8|14.1|6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274</TotalTime>
  <Words>572</Words>
  <Application>Microsoft Office PowerPoint</Application>
  <PresentationFormat>On-screen Show (4:3)</PresentationFormat>
  <Paragraphs>64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Lucida Sans Unicode</vt:lpstr>
      <vt:lpstr>Verdana</vt:lpstr>
      <vt:lpstr>Wingdings 2</vt:lpstr>
      <vt:lpstr>Wingdings 3</vt:lpstr>
      <vt:lpstr>Concourse</vt:lpstr>
      <vt:lpstr>Using Other  Punctuation Marks II</vt:lpstr>
      <vt:lpstr>Which punctuation marks?</vt:lpstr>
      <vt:lpstr>Colons</vt:lpstr>
      <vt:lpstr>Colon to introduce a list</vt:lpstr>
      <vt:lpstr>Colon to introduce an appositive</vt:lpstr>
      <vt:lpstr>Colon to introduce a quotation</vt:lpstr>
      <vt:lpstr>Colon to connect two ind. clauses </vt:lpstr>
      <vt:lpstr>Quotation Marks</vt:lpstr>
      <vt:lpstr>Quotations within quotations</vt:lpstr>
      <vt:lpstr>Ellipsis Points</vt:lpstr>
      <vt:lpstr>Questions?</vt:lpstr>
    </vt:vector>
  </TitlesOfParts>
  <Company>Coastal Carolina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Other  Punctuation Marks</dc:title>
  <dc:creator>Windows User</dc:creator>
  <cp:lastModifiedBy>Scott Pleasant</cp:lastModifiedBy>
  <cp:revision>34</cp:revision>
  <dcterms:created xsi:type="dcterms:W3CDTF">2013-08-16T13:44:31Z</dcterms:created>
  <dcterms:modified xsi:type="dcterms:W3CDTF">2014-09-17T15:45:52Z</dcterms:modified>
</cp:coreProperties>
</file>